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5"/>
  </p:notesMasterIdLst>
  <p:handoutMasterIdLst>
    <p:handoutMasterId r:id="rId26"/>
  </p:handoutMasterIdLst>
  <p:sldIdLst>
    <p:sldId id="256" r:id="rId2"/>
    <p:sldId id="257" r:id="rId3"/>
    <p:sldId id="275" r:id="rId4"/>
    <p:sldId id="272" r:id="rId5"/>
    <p:sldId id="259" r:id="rId6"/>
    <p:sldId id="277" r:id="rId7"/>
    <p:sldId id="278" r:id="rId8"/>
    <p:sldId id="279" r:id="rId9"/>
    <p:sldId id="268" r:id="rId10"/>
    <p:sldId id="266" r:id="rId11"/>
    <p:sldId id="276" r:id="rId12"/>
    <p:sldId id="280" r:id="rId13"/>
    <p:sldId id="264" r:id="rId14"/>
    <p:sldId id="270" r:id="rId15"/>
    <p:sldId id="281" r:id="rId16"/>
    <p:sldId id="261" r:id="rId17"/>
    <p:sldId id="282" r:id="rId18"/>
    <p:sldId id="283" r:id="rId19"/>
    <p:sldId id="284" r:id="rId20"/>
    <p:sldId id="285" r:id="rId21"/>
    <p:sldId id="287" r:id="rId22"/>
    <p:sldId id="288" r:id="rId23"/>
    <p:sldId id="28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1pPr>
    <a:lvl2pPr marL="4572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2pPr>
    <a:lvl3pPr marL="9144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3pPr>
    <a:lvl4pPr marL="13716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4pPr>
    <a:lvl5pPr marL="18288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9900"/>
    <a:srgbClr val="0099FF"/>
    <a:srgbClr val="DDDDDD"/>
    <a:srgbClr val="C0C0C0"/>
    <a:srgbClr val="FF33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6071" autoAdjust="0"/>
    <p:restoredTop sz="89643" autoAdjust="0"/>
  </p:normalViewPr>
  <p:slideViewPr>
    <p:cSldViewPr>
      <p:cViewPr varScale="1">
        <p:scale>
          <a:sx n="77" d="100"/>
          <a:sy n="77" d="100"/>
        </p:scale>
        <p:origin x="-10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B2F92A-0BC8-48AB-8DA5-B6ABA9BB0D5A}" type="datetimeFigureOut">
              <a:rPr lang="fr-FR" smtClean="0"/>
              <a:pPr/>
              <a:t>16/05/2011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F1C633-7E7F-4D04-97AB-46E7A1FDCD6A}" type="slidenum">
              <a:rPr lang="fr-FR" smtClean="0"/>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0D4EB0-EDFA-438F-81D4-42842B9F1D1E}" type="slidenum">
              <a:rPr lang="en-US"/>
              <a:pPr>
                <a:defRPr/>
              </a:pPr>
              <a:t>‹#›</a:t>
            </a:fld>
            <a:endParaRPr lang="en-US"/>
          </a:p>
        </p:txBody>
      </p:sp>
    </p:spTree>
    <p:extLst>
      <p:ext uri="{BB962C8B-B14F-4D97-AF65-F5344CB8AC3E}">
        <p14:creationId xmlns:p14="http://schemas.microsoft.com/office/powerpoint/2010/main" xmlns="" val="3513244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03F48447-F476-4C43-9222-F8058AF8D399}"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7C8AC33A-B393-4146-B4CF-67E6FC1F5D3E}" type="slidenum">
              <a:rPr lang="en-US" smtClean="0"/>
              <a:pPr/>
              <a:t>10</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62609ED-0F29-4CF3-AD47-DA8A508E245E}" type="slidenum">
              <a:rPr lang="en-US" smtClean="0"/>
              <a:pPr/>
              <a:t>11</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62609ED-0F29-4CF3-AD47-DA8A508E245E}" type="slidenum">
              <a:rPr lang="en-US" smtClean="0"/>
              <a:pPr/>
              <a:t>12</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65362C97-540F-4A5C-A19B-A47C9021FC69}" type="slidenum">
              <a:rPr lang="en-US" smtClean="0"/>
              <a:pPr/>
              <a:t>13</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65362C97-540F-4A5C-A19B-A47C9021FC69}" type="slidenum">
              <a:rPr lang="en-US" smtClean="0"/>
              <a:pPr/>
              <a:t>14</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65362C97-540F-4A5C-A19B-A47C9021FC69}" type="slidenum">
              <a:rPr lang="en-US" smtClean="0"/>
              <a:pPr/>
              <a:t>15</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48A80D4-813C-417A-A157-7665870EA627}" type="slidenum">
              <a:rPr lang="en-US" smtClean="0"/>
              <a:pPr/>
              <a:t>16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48A80D4-813C-417A-A157-7665870EA627}" type="slidenum">
              <a:rPr lang="en-US" smtClean="0"/>
              <a:pPr/>
              <a:t>17</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48A80D4-813C-417A-A157-7665870EA627}" type="slidenum">
              <a:rPr lang="en-US" smtClean="0"/>
              <a:pPr/>
              <a:t>18</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48A80D4-813C-417A-A157-7665870EA627}" type="slidenum">
              <a:rPr lang="en-US" smtClean="0"/>
              <a:pPr/>
              <a:t>19</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GB" dirty="0" smtClean="0"/>
              <a:t>http://www.unesco.org/culture/ich/en/RL/00156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05D03EC5-8829-4BEA-829C-8710E9C6148A}" type="slidenum">
              <a:rPr lang="en-US" smtClean="0"/>
              <a:pPr/>
              <a:t>2</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48A80D4-813C-417A-A157-7665870EA627}" type="slidenum">
              <a:rPr lang="en-US" smtClean="0"/>
              <a:pPr/>
              <a:t>20</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48A80D4-813C-417A-A157-7665870EA627}" type="slidenum">
              <a:rPr lang="en-US" smtClean="0"/>
              <a:pPr/>
              <a:t>21</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48A80D4-813C-417A-A157-7665870EA627}" type="slidenum">
              <a:rPr lang="en-US" smtClean="0"/>
              <a:pPr/>
              <a:t>22</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48A80D4-813C-417A-A157-7665870EA627}" type="slidenum">
              <a:rPr lang="en-US" smtClean="0"/>
              <a:pPr/>
              <a:t>23</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05D03EC5-8829-4BEA-829C-8710E9C6148A}" type="slidenum">
              <a:rPr lang="en-US" smtClean="0"/>
              <a:pPr/>
              <a:t>3</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2DB3E669-948E-4AB9-9D2B-17412E5451D5}" type="slidenum">
              <a:rPr lang="en-US" smtClean="0"/>
              <a:pPr/>
              <a:t>4</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62609ED-0F29-4CF3-AD47-DA8A508E245E}" type="slidenum">
              <a:rPr lang="en-US" smtClean="0"/>
              <a:pPr/>
              <a:t>5</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62609ED-0F29-4CF3-AD47-DA8A508E245E}" type="slidenum">
              <a:rPr lang="en-US" smtClean="0"/>
              <a:pPr/>
              <a:t>6</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62609ED-0F29-4CF3-AD47-DA8A508E245E}" type="slidenum">
              <a:rPr lang="en-US" smtClean="0"/>
              <a:pPr/>
              <a:t>7</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62609ED-0F29-4CF3-AD47-DA8A508E245E}" type="slidenum">
              <a:rPr lang="en-US" smtClean="0"/>
              <a:pPr/>
              <a:t>8</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7C8AC33A-B393-4146-B4CF-67E6FC1F5D3E}" type="slidenum">
              <a:rPr lang="en-US" smtClean="0"/>
              <a:pPr/>
              <a:t>9</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Unicode MS" pitchFamily="34" charset="-128"/>
                <a:ea typeface="Arial Unicode MS" pitchFamily="34" charset="-128"/>
                <a:cs typeface="Arial Unicode MS" pitchFamily="34" charset="-128"/>
              </a:rPr>
              <a:t>Fonseca interview clip: “In my own opinion, what is really needed is for the community to participate in the process [of inventorying], because otherwise our vision is going to be too remote from what is actually happening and we shall fail to realize that the name and category of the element are not the only thing that matters. What matters above all are its meanings, the values attributed to it and how people practise it, which varies a lot. These are older people, and, of course, an anthropologist’s view helps a lot, but I doubt whether the anthropologist’s view is enough. No doubt an anthropologist is very helpful and knows the methodology, but the problem is not just description, because for us an inventory is the first step towards safeguarding. If the population takes part in the inventory, if the community is involved, it has already become a partner in this process. If the inscription takes place without dialogue with the community, even if there is a formal gesture in this direction, I wonder whether there will actually be any involvement in safeguarding or whether this involvement will have to be built afterwards. This is not impossible, but I think it is better to do it beforehand if possible. However, I realize that scale is something very complicated here, and I think that each country must find its own answers.”</a:t>
            </a:r>
            <a:endParaRPr lang="en-ZA" sz="1200" kern="1200" dirty="0" smtClean="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FD561D-AFBE-48D1-B3BC-C0568C9602D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7A673F-142A-4EB5-98E8-10DA16CFEA3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7E387E-1ADA-4745-A002-8CCDA907AC0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A5EF87-1590-47F6-96CF-349574C5AB5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29AE1A-9F2B-44B3-AB23-79E2946B26B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AAA39F-81CD-4730-8A3A-89D75CA4BAF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EF954DC-2D6B-4ADA-8DA6-2EB3C638389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12CDC1B-5AA8-477B-ABDF-01D77162670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140FF8D-3760-4CE7-ABCB-B5AA00F589A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914597-2D86-4544-BAEC-5C887C2A70A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1F34D9-97DE-40EC-83DF-BC433EE1C69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2A6DB6-E0D6-481B-8E75-224A26F90A7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755576" y="4365625"/>
            <a:ext cx="8137599" cy="1943100"/>
          </a:xfrm>
          <a:prstGeom prst="rect">
            <a:avLst/>
          </a:prstGeom>
          <a:noFill/>
          <a:ln w="9525">
            <a:noFill/>
            <a:miter lim="800000"/>
            <a:headEnd/>
            <a:tailEnd/>
          </a:ln>
        </p:spPr>
        <p:txBody>
          <a:bodyPr/>
          <a:lstStyle/>
          <a:p>
            <a:pPr marL="342900" indent="-342900" algn="ctr">
              <a:lnSpc>
                <a:spcPct val="80000"/>
              </a:lnSpc>
              <a:spcBef>
                <a:spcPct val="20000"/>
              </a:spcBef>
            </a:pPr>
            <a:r>
              <a:rPr lang="en-US" sz="2800" b="1" dirty="0"/>
              <a:t/>
            </a:r>
            <a:br>
              <a:rPr lang="en-US" sz="2800" b="1" dirty="0"/>
            </a:br>
            <a:endParaRPr lang="en-US" sz="2800" b="1" dirty="0" smtClean="0"/>
          </a:p>
          <a:p>
            <a:pPr marL="342900" indent="-342900" algn="ctr">
              <a:lnSpc>
                <a:spcPct val="80000"/>
              </a:lnSpc>
              <a:spcBef>
                <a:spcPct val="20000"/>
              </a:spcBef>
            </a:pPr>
            <a:r>
              <a:rPr lang="en-US" sz="2800" b="1" dirty="0" smtClean="0"/>
              <a:t>UNESCO </a:t>
            </a:r>
            <a:endParaRPr lang="en-US" sz="2800" b="1" dirty="0"/>
          </a:p>
          <a:p>
            <a:pPr marL="342900" indent="-342900" algn="ctr">
              <a:lnSpc>
                <a:spcPct val="80000"/>
              </a:lnSpc>
              <a:spcBef>
                <a:spcPct val="20000"/>
              </a:spcBef>
            </a:pPr>
            <a:r>
              <a:rPr lang="en-US" sz="2800" b="1" dirty="0"/>
              <a:t>Intangible Cultural Heritage Section</a:t>
            </a:r>
          </a:p>
        </p:txBody>
      </p:sp>
      <p:pic>
        <p:nvPicPr>
          <p:cNvPr id="14338" name="Picture 2"/>
          <p:cNvPicPr>
            <a:picLocks noChangeAspect="1" noChangeArrowheads="1"/>
          </p:cNvPicPr>
          <p:nvPr/>
        </p:nvPicPr>
        <p:blipFill>
          <a:blip r:embed="rId3" cstate="screen"/>
          <a:srcRect/>
          <a:stretch>
            <a:fillRect/>
          </a:stretch>
        </p:blipFill>
        <p:spPr bwMode="auto">
          <a:xfrm>
            <a:off x="357188" y="706438"/>
            <a:ext cx="3214687" cy="2008187"/>
          </a:xfrm>
          <a:prstGeom prst="rect">
            <a:avLst/>
          </a:prstGeom>
          <a:noFill/>
          <a:ln w="9525">
            <a:noFill/>
            <a:miter lim="800000"/>
            <a:headEnd/>
            <a:tailEnd/>
          </a:ln>
        </p:spPr>
      </p:pic>
      <p:sp>
        <p:nvSpPr>
          <p:cNvPr id="14339" name="TextBox 4"/>
          <p:cNvSpPr txBox="1">
            <a:spLocks noChangeArrowheads="1"/>
          </p:cNvSpPr>
          <p:nvPr/>
        </p:nvSpPr>
        <p:spPr bwMode="auto">
          <a:xfrm>
            <a:off x="3929063" y="857250"/>
            <a:ext cx="4357687" cy="369888"/>
          </a:xfrm>
          <a:prstGeom prst="rect">
            <a:avLst/>
          </a:prstGeom>
          <a:noFill/>
          <a:ln w="9525">
            <a:noFill/>
            <a:miter lim="800000"/>
            <a:headEnd/>
            <a:tailEnd/>
          </a:ln>
        </p:spPr>
        <p:txBody>
          <a:bodyPr>
            <a:spAutoFit/>
          </a:bodyPr>
          <a:lstStyle/>
          <a:p>
            <a:endParaRPr lang="en-GB"/>
          </a:p>
        </p:txBody>
      </p:sp>
      <p:sp>
        <p:nvSpPr>
          <p:cNvPr id="14340" name="TextBox 5"/>
          <p:cNvSpPr txBox="1">
            <a:spLocks noChangeArrowheads="1"/>
          </p:cNvSpPr>
          <p:nvPr/>
        </p:nvSpPr>
        <p:spPr bwMode="auto">
          <a:xfrm>
            <a:off x="4143375" y="714375"/>
            <a:ext cx="4143375" cy="3170099"/>
          </a:xfrm>
          <a:prstGeom prst="rect">
            <a:avLst/>
          </a:prstGeom>
          <a:noFill/>
          <a:ln w="9525">
            <a:noFill/>
            <a:miter lim="800000"/>
            <a:headEnd/>
            <a:tailEnd/>
          </a:ln>
        </p:spPr>
        <p:txBody>
          <a:bodyPr>
            <a:spAutoFit/>
          </a:bodyPr>
          <a:lstStyle/>
          <a:p>
            <a:r>
              <a:rPr lang="en-ZA" sz="4400" dirty="0" smtClean="0"/>
              <a:t>Involving the communities concerned</a:t>
            </a:r>
          </a:p>
          <a:p>
            <a:endParaRPr lang="en-ZA" sz="4400" b="1" dirty="0" smtClean="0"/>
          </a:p>
          <a:p>
            <a:r>
              <a:rPr lang="en-US" sz="2400" b="1" dirty="0" smtClean="0"/>
              <a:t>IMP 5.7</a:t>
            </a:r>
            <a:endParaRPr lang="en-Z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635896" y="414338"/>
            <a:ext cx="5008070" cy="1371588"/>
          </a:xfrm>
        </p:spPr>
        <p:txBody>
          <a:bodyPr>
            <a:noAutofit/>
          </a:bodyPr>
          <a:lstStyle/>
          <a:p>
            <a:pPr algn="r">
              <a:defRPr/>
            </a:pPr>
            <a:r>
              <a:rPr lang="en-GB" sz="3200" dirty="0" smtClean="0"/>
              <a:t>Documenting </a:t>
            </a:r>
            <a:r>
              <a:rPr lang="en-GB" sz="3200" dirty="0" err="1" smtClean="0"/>
              <a:t>Subanen</a:t>
            </a:r>
            <a:r>
              <a:rPr lang="en-GB" sz="3200" dirty="0" smtClean="0"/>
              <a:t> indigenous knowledge</a:t>
            </a:r>
            <a:r>
              <a:rPr lang="en-ZA" sz="3200" dirty="0" smtClean="0"/>
              <a:t> (Philippines)</a:t>
            </a:r>
            <a:endParaRPr sz="3200" dirty="0" smtClean="0"/>
          </a:p>
        </p:txBody>
      </p:sp>
      <p:sp>
        <p:nvSpPr>
          <p:cNvPr id="30723" name="Content Placeholder 6"/>
          <p:cNvSpPr>
            <a:spLocks noGrp="1"/>
          </p:cNvSpPr>
          <p:nvPr>
            <p:ph idx="1"/>
          </p:nvPr>
        </p:nvSpPr>
        <p:spPr>
          <a:xfrm>
            <a:off x="3995738" y="2565400"/>
            <a:ext cx="4662487" cy="4078288"/>
          </a:xfrm>
        </p:spPr>
        <p:txBody>
          <a:bodyPr>
            <a:normAutofit lnSpcReduction="10000"/>
          </a:bodyPr>
          <a:lstStyle/>
          <a:p>
            <a:pPr indent="-360000"/>
            <a:r>
              <a:rPr lang="en-ZA" sz="2400" dirty="0" smtClean="0"/>
              <a:t>Elders recognized that their knowledge about local plants was not being passed on to younger community members</a:t>
            </a:r>
          </a:p>
          <a:p>
            <a:pPr indent="-360000"/>
            <a:r>
              <a:rPr lang="en-ZA" sz="2400" dirty="0" smtClean="0"/>
              <a:t>They asked for help to train young people to document this knowledge within the community</a:t>
            </a:r>
          </a:p>
          <a:p>
            <a:pPr indent="-360000"/>
            <a:r>
              <a:rPr lang="en-ZA" sz="2400" dirty="0" smtClean="0"/>
              <a:t>Copyright protection gained </a:t>
            </a:r>
          </a:p>
          <a:p>
            <a:pPr indent="-360000"/>
            <a:r>
              <a:rPr lang="en-ZA" sz="2400" dirty="0" smtClean="0"/>
              <a:t>Materials included in the school curriculum</a:t>
            </a:r>
          </a:p>
          <a:p>
            <a:pPr indent="-360000"/>
            <a:endParaRPr lang="en-ZA" sz="2400" dirty="0" smtClean="0"/>
          </a:p>
        </p:txBody>
      </p:sp>
      <p:pic>
        <p:nvPicPr>
          <p:cNvPr id="30722"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pic>
        <p:nvPicPr>
          <p:cNvPr id="6" name="Picture 2"/>
          <p:cNvPicPr>
            <a:picLocks noChangeAspect="1" noChangeArrowheads="1"/>
          </p:cNvPicPr>
          <p:nvPr/>
        </p:nvPicPr>
        <p:blipFill>
          <a:blip r:embed="rId4" cstate="screen"/>
          <a:srcRect/>
          <a:stretch>
            <a:fillRect/>
          </a:stretch>
        </p:blipFill>
        <p:spPr bwMode="auto">
          <a:xfrm>
            <a:off x="467544" y="2564904"/>
            <a:ext cx="3457575" cy="2667000"/>
          </a:xfrm>
          <a:prstGeom prst="rect">
            <a:avLst/>
          </a:prstGeom>
          <a:noFill/>
          <a:ln w="9525">
            <a:noFill/>
            <a:miter lim="800000"/>
            <a:headEnd/>
            <a:tailEnd/>
          </a:ln>
        </p:spPr>
      </p:pic>
      <p:sp>
        <p:nvSpPr>
          <p:cNvPr id="7" name="TextBox 6"/>
          <p:cNvSpPr txBox="1"/>
          <p:nvPr/>
        </p:nvSpPr>
        <p:spPr>
          <a:xfrm>
            <a:off x="467544" y="5373216"/>
            <a:ext cx="4752528" cy="1200329"/>
          </a:xfrm>
          <a:prstGeom prst="rect">
            <a:avLst/>
          </a:prstGeom>
          <a:noFill/>
        </p:spPr>
        <p:txBody>
          <a:bodyPr wrap="square" rtlCol="0">
            <a:spAutoFit/>
          </a:bodyPr>
          <a:lstStyle/>
          <a:p>
            <a:r>
              <a:rPr lang="en-ZA" dirty="0" smtClean="0"/>
              <a:t>A </a:t>
            </a:r>
            <a:r>
              <a:rPr lang="en-ZA" dirty="0" err="1" smtClean="0"/>
              <a:t>Subanen</a:t>
            </a:r>
            <a:r>
              <a:rPr lang="en-ZA" dirty="0" smtClean="0"/>
              <a:t> member of the</a:t>
            </a:r>
          </a:p>
          <a:p>
            <a:r>
              <a:rPr lang="en-ZA" dirty="0" smtClean="0"/>
              <a:t>documentation team receiving</a:t>
            </a:r>
          </a:p>
          <a:p>
            <a:r>
              <a:rPr lang="en-ZA" dirty="0" smtClean="0"/>
              <a:t>information from an older member</a:t>
            </a:r>
          </a:p>
          <a:p>
            <a:r>
              <a:rPr lang="en-ZA" dirty="0" smtClean="0"/>
              <a:t>of the community.</a:t>
            </a:r>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a:defRPr/>
            </a:pPr>
            <a:r>
              <a:rPr lang="en-US" sz="3200" dirty="0"/>
              <a:t>Community participation in awareness-raising </a:t>
            </a:r>
            <a:endParaRPr sz="3200" dirty="0" smtClean="0"/>
          </a:p>
        </p:txBody>
      </p:sp>
      <p:sp>
        <p:nvSpPr>
          <p:cNvPr id="20483" name="Content Placeholder 6"/>
          <p:cNvSpPr>
            <a:spLocks noGrp="1"/>
          </p:cNvSpPr>
          <p:nvPr>
            <p:ph idx="1"/>
          </p:nvPr>
        </p:nvSpPr>
        <p:spPr>
          <a:xfrm>
            <a:off x="3492500" y="2060849"/>
            <a:ext cx="5165725" cy="4320480"/>
          </a:xfrm>
        </p:spPr>
        <p:txBody>
          <a:bodyPr>
            <a:normAutofit fontScale="92500" lnSpcReduction="10000"/>
          </a:bodyPr>
          <a:lstStyle/>
          <a:p>
            <a:r>
              <a:rPr lang="en-US" sz="2400" dirty="0"/>
              <a:t>The ODs </a:t>
            </a:r>
            <a:r>
              <a:rPr lang="en-US" sz="2400" dirty="0" smtClean="0"/>
              <a:t>encourage </a:t>
            </a:r>
            <a:r>
              <a:rPr lang="en-US" sz="2400" dirty="0"/>
              <a:t>States Parties to ensure community participation in awareness raising about their own </a:t>
            </a:r>
            <a:r>
              <a:rPr lang="en-US" sz="2400" dirty="0" smtClean="0"/>
              <a:t>ICH (OD 101(b)), </a:t>
            </a:r>
          </a:p>
          <a:p>
            <a:endParaRPr lang="en-US" sz="2400" dirty="0"/>
          </a:p>
          <a:p>
            <a:r>
              <a:rPr lang="en-US" sz="2400" dirty="0" smtClean="0"/>
              <a:t>And </a:t>
            </a:r>
            <a:r>
              <a:rPr lang="en-US" sz="2400" dirty="0"/>
              <a:t>to obtain their free prior and informed consent for it to happen (OD </a:t>
            </a:r>
            <a:r>
              <a:rPr lang="en-US" sz="2400" dirty="0" smtClean="0"/>
              <a:t>101(b)). </a:t>
            </a:r>
          </a:p>
          <a:p>
            <a:endParaRPr lang="en-US" sz="2400" dirty="0"/>
          </a:p>
          <a:p>
            <a:r>
              <a:rPr lang="en-US" sz="2400" dirty="0" smtClean="0"/>
              <a:t>This </a:t>
            </a:r>
            <a:r>
              <a:rPr lang="en-US" sz="2400" dirty="0"/>
              <a:t>can help to ensure that communities </a:t>
            </a:r>
            <a:r>
              <a:rPr lang="en-US" sz="2400" dirty="0" smtClean="0"/>
              <a:t>and their </a:t>
            </a:r>
            <a:r>
              <a:rPr lang="en-US" sz="2400" dirty="0"/>
              <a:t>ICH are not misrepresented </a:t>
            </a:r>
            <a:r>
              <a:rPr lang="en-US" sz="2400" dirty="0" smtClean="0"/>
              <a:t>in or disadvantaged by awareness-raising activities (OD 102). </a:t>
            </a:r>
            <a:endParaRPr lang="en-ZA" sz="2400" dirty="0" smtClean="0"/>
          </a:p>
        </p:txBody>
      </p:sp>
      <p:pic>
        <p:nvPicPr>
          <p:cNvPr id="20482"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extLst>
      <p:ext uri="{BB962C8B-B14F-4D97-AF65-F5344CB8AC3E}">
        <p14:creationId xmlns:p14="http://schemas.microsoft.com/office/powerpoint/2010/main" xmlns="" val="1155948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a:defRPr/>
            </a:pPr>
            <a:r>
              <a:rPr lang="en-US" sz="3200" dirty="0"/>
              <a:t>Community participation in nominations and international </a:t>
            </a:r>
            <a:r>
              <a:rPr lang="en-US" sz="3200" dirty="0" smtClean="0"/>
              <a:t>assistance requests</a:t>
            </a:r>
            <a:endParaRPr sz="3200" dirty="0" smtClean="0"/>
          </a:p>
        </p:txBody>
      </p:sp>
      <p:sp>
        <p:nvSpPr>
          <p:cNvPr id="20483" name="Content Placeholder 6"/>
          <p:cNvSpPr>
            <a:spLocks noGrp="1"/>
          </p:cNvSpPr>
          <p:nvPr>
            <p:ph idx="1"/>
          </p:nvPr>
        </p:nvSpPr>
        <p:spPr>
          <a:xfrm>
            <a:off x="3203848" y="2420889"/>
            <a:ext cx="5454377" cy="3960440"/>
          </a:xfrm>
        </p:spPr>
        <p:txBody>
          <a:bodyPr>
            <a:normAutofit/>
          </a:bodyPr>
          <a:lstStyle/>
          <a:p>
            <a:pPr marL="0" indent="0">
              <a:buNone/>
            </a:pPr>
            <a:r>
              <a:rPr lang="en-ZA" sz="2400" dirty="0" smtClean="0"/>
              <a:t>Proof is required of</a:t>
            </a:r>
            <a:r>
              <a:rPr lang="en-ZA" sz="2400" dirty="0"/>
              <a:t>:</a:t>
            </a:r>
          </a:p>
          <a:p>
            <a:r>
              <a:rPr lang="en-ZA" sz="2400" dirty="0" smtClean="0"/>
              <a:t>Community participation in: </a:t>
            </a:r>
          </a:p>
          <a:p>
            <a:pPr>
              <a:buFont typeface="Wingdings 2" pitchFamily="18" charset="2"/>
              <a:buNone/>
            </a:pPr>
            <a:r>
              <a:rPr lang="en-ZA" sz="2400" dirty="0" smtClean="0"/>
              <a:t>	- identification of the ICH concerned (Article 2.1, OD </a:t>
            </a:r>
            <a:r>
              <a:rPr lang="en-ZA" sz="2400" dirty="0" smtClean="0"/>
              <a:t>1, 2)</a:t>
            </a:r>
            <a:endParaRPr lang="en-ZA" sz="2400" dirty="0" smtClean="0"/>
          </a:p>
          <a:p>
            <a:pPr>
              <a:buFont typeface="Wingdings 2" pitchFamily="18" charset="2"/>
              <a:buNone/>
            </a:pPr>
            <a:r>
              <a:rPr lang="en-ZA" sz="2400" dirty="0" smtClean="0"/>
              <a:t>	- preparation of the files (OD 1, 2, 7, 12)</a:t>
            </a:r>
          </a:p>
          <a:p>
            <a:r>
              <a:rPr lang="en-ZA" sz="2400" dirty="0" smtClean="0"/>
              <a:t>Community consent for submission of nominations (OD 1, 2, 7)</a:t>
            </a:r>
          </a:p>
          <a:p>
            <a:r>
              <a:rPr lang="en-ZA" sz="2400" dirty="0" smtClean="0"/>
              <a:t>Community </a:t>
            </a:r>
            <a:r>
              <a:rPr lang="en-GB" sz="2400" dirty="0" smtClean="0"/>
              <a:t>commitment to safeguard the element, if appropriate (OD </a:t>
            </a:r>
            <a:r>
              <a:rPr lang="en-GB" sz="2400" dirty="0" smtClean="0"/>
              <a:t>1)</a:t>
            </a:r>
            <a:endParaRPr lang="en-ZA" sz="2400" dirty="0" smtClean="0"/>
          </a:p>
        </p:txBody>
      </p:sp>
      <p:pic>
        <p:nvPicPr>
          <p:cNvPr id="20482"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extLst>
      <p:ext uri="{BB962C8B-B14F-4D97-AF65-F5344CB8AC3E}">
        <p14:creationId xmlns:p14="http://schemas.microsoft.com/office/powerpoint/2010/main" xmlns="" val="1101428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891414" cy="1574502"/>
          </a:xfrm>
        </p:spPr>
        <p:txBody>
          <a:bodyPr>
            <a:noAutofit/>
          </a:bodyPr>
          <a:lstStyle/>
          <a:p>
            <a:pPr algn="r" eaLnBrk="1" fontAlgn="auto" hangingPunct="1">
              <a:spcAft>
                <a:spcPts val="0"/>
              </a:spcAft>
              <a:defRPr/>
            </a:pPr>
            <a:r>
              <a:rPr lang="en-US" sz="3600" dirty="0" smtClean="0"/>
              <a:t>Traditions of the </a:t>
            </a:r>
            <a:r>
              <a:rPr lang="en-US" sz="3600" dirty="0" err="1" smtClean="0"/>
              <a:t>Otomí-Chichimecas</a:t>
            </a:r>
            <a:r>
              <a:rPr lang="en-US" sz="3600" dirty="0" smtClean="0"/>
              <a:t> (Mexico) </a:t>
            </a:r>
            <a:endParaRPr sz="3600" dirty="0" smtClean="0"/>
          </a:p>
        </p:txBody>
      </p:sp>
      <p:sp>
        <p:nvSpPr>
          <p:cNvPr id="32771" name="Content Placeholder 6"/>
          <p:cNvSpPr>
            <a:spLocks noGrp="1"/>
          </p:cNvSpPr>
          <p:nvPr>
            <p:ph idx="1"/>
          </p:nvPr>
        </p:nvSpPr>
        <p:spPr>
          <a:xfrm>
            <a:off x="4139952" y="2348880"/>
            <a:ext cx="4662487" cy="4078288"/>
          </a:xfrm>
        </p:spPr>
        <p:txBody>
          <a:bodyPr/>
          <a:lstStyle/>
          <a:p>
            <a:r>
              <a:rPr lang="en-ZA" sz="2400" dirty="0" smtClean="0"/>
              <a:t>Community consultation meetings and opinion poll</a:t>
            </a:r>
          </a:p>
          <a:p>
            <a:r>
              <a:rPr lang="en-ZA" sz="2400" dirty="0" smtClean="0"/>
              <a:t>Safeguarding proposals come from the community</a:t>
            </a:r>
          </a:p>
          <a:p>
            <a:r>
              <a:rPr lang="en-ZA" sz="2400" dirty="0" smtClean="0"/>
              <a:t>Regional forum and community declaration</a:t>
            </a:r>
          </a:p>
          <a:p>
            <a:r>
              <a:rPr lang="en-ZA" sz="2400" dirty="0" smtClean="0"/>
              <a:t>Representative management / safeguarding body established</a:t>
            </a:r>
          </a:p>
        </p:txBody>
      </p:sp>
      <p:pic>
        <p:nvPicPr>
          <p:cNvPr id="32770"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pic>
        <p:nvPicPr>
          <p:cNvPr id="1026" name="Picture 2"/>
          <p:cNvPicPr>
            <a:picLocks noChangeAspect="1" noChangeArrowheads="1"/>
          </p:cNvPicPr>
          <p:nvPr/>
        </p:nvPicPr>
        <p:blipFill>
          <a:blip r:embed="rId4" cstate="screen"/>
          <a:srcRect/>
          <a:stretch>
            <a:fillRect/>
          </a:stretch>
        </p:blipFill>
        <p:spPr bwMode="auto">
          <a:xfrm>
            <a:off x="755576" y="2204864"/>
            <a:ext cx="2543175" cy="3810000"/>
          </a:xfrm>
          <a:prstGeom prst="rect">
            <a:avLst/>
          </a:prstGeom>
          <a:noFill/>
          <a:ln w="9525">
            <a:noFill/>
            <a:miter lim="800000"/>
            <a:headEnd/>
            <a:tailEnd/>
          </a:ln>
        </p:spPr>
      </p:pic>
      <p:sp>
        <p:nvSpPr>
          <p:cNvPr id="6" name="TextBox 5"/>
          <p:cNvSpPr txBox="1"/>
          <p:nvPr/>
        </p:nvSpPr>
        <p:spPr>
          <a:xfrm>
            <a:off x="467544" y="6021288"/>
            <a:ext cx="4176464" cy="646331"/>
          </a:xfrm>
          <a:prstGeom prst="rect">
            <a:avLst/>
          </a:prstGeom>
          <a:noFill/>
        </p:spPr>
        <p:txBody>
          <a:bodyPr wrap="square" rtlCol="0">
            <a:spAutoFit/>
          </a:bodyPr>
          <a:lstStyle/>
          <a:p>
            <a:r>
              <a:rPr lang="en-ZA" dirty="0" smtClean="0"/>
              <a:t>© 2007 Government of the</a:t>
            </a:r>
            <a:r>
              <a:rPr lang="en-ZA" dirty="0" smtClean="0">
                <a:solidFill>
                  <a:srgbClr val="FF0000"/>
                </a:solidFill>
              </a:rPr>
              <a:t> </a:t>
            </a:r>
            <a:r>
              <a:rPr lang="en-ZA" dirty="0" smtClean="0"/>
              <a:t>State</a:t>
            </a:r>
            <a:r>
              <a:rPr lang="en-ZA" dirty="0" smtClean="0">
                <a:solidFill>
                  <a:srgbClr val="FF0000"/>
                </a:solidFill>
              </a:rPr>
              <a:t> </a:t>
            </a:r>
            <a:r>
              <a:rPr lang="en-ZA" dirty="0" smtClean="0"/>
              <a:t>of Queretaro</a:t>
            </a:r>
            <a:endParaRPr lang="en-Z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Cantu in </a:t>
            </a:r>
            <a:r>
              <a:rPr lang="en-ZA" sz="3200" dirty="0" err="1" smtClean="0"/>
              <a:t>Paghjella</a:t>
            </a:r>
            <a:r>
              <a:rPr lang="en-ZA" sz="3200" dirty="0" smtClean="0"/>
              <a:t> nomination (Corsica/France)</a:t>
            </a:r>
            <a:endParaRPr sz="3200" dirty="0" smtClean="0"/>
          </a:p>
        </p:txBody>
      </p:sp>
      <p:sp>
        <p:nvSpPr>
          <p:cNvPr id="32771" name="Content Placeholder 6"/>
          <p:cNvSpPr>
            <a:spLocks noGrp="1"/>
          </p:cNvSpPr>
          <p:nvPr>
            <p:ph idx="1"/>
          </p:nvPr>
        </p:nvSpPr>
        <p:spPr>
          <a:xfrm>
            <a:off x="4860032" y="2276872"/>
            <a:ext cx="4032448" cy="4366816"/>
          </a:xfrm>
        </p:spPr>
        <p:txBody>
          <a:bodyPr/>
          <a:lstStyle/>
          <a:p>
            <a:pPr marL="0" indent="0">
              <a:buNone/>
            </a:pPr>
            <a:r>
              <a:rPr lang="en-ZA" sz="2400" b="1" dirty="0" smtClean="0"/>
              <a:t>Polyphonic singing</a:t>
            </a:r>
          </a:p>
          <a:p>
            <a:pPr marL="0" indent="0">
              <a:buNone/>
            </a:pPr>
            <a:endParaRPr lang="en-ZA" sz="2400" b="1" dirty="0" smtClean="0"/>
          </a:p>
          <a:p>
            <a:r>
              <a:rPr lang="en-ZA" sz="2400" dirty="0" smtClean="0"/>
              <a:t>Expert-practitioner meetings</a:t>
            </a:r>
          </a:p>
          <a:p>
            <a:r>
              <a:rPr lang="en-ZA" sz="2400" dirty="0" smtClean="0"/>
              <a:t>Formation of a practitioner association</a:t>
            </a:r>
          </a:p>
          <a:p>
            <a:r>
              <a:rPr lang="en-ZA" sz="2400" dirty="0" smtClean="0"/>
              <a:t>Practitioner involvement in inventorying</a:t>
            </a:r>
          </a:p>
          <a:p>
            <a:r>
              <a:rPr lang="en-ZA" sz="2400" dirty="0" smtClean="0"/>
              <a:t>Media campaigns</a:t>
            </a:r>
          </a:p>
        </p:txBody>
      </p:sp>
      <p:pic>
        <p:nvPicPr>
          <p:cNvPr id="32770"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pic>
        <p:nvPicPr>
          <p:cNvPr id="6" name="Picture 2"/>
          <p:cNvPicPr>
            <a:picLocks noChangeAspect="1" noChangeArrowheads="1"/>
          </p:cNvPicPr>
          <p:nvPr/>
        </p:nvPicPr>
        <p:blipFill>
          <a:blip r:embed="rId4" cstate="screen"/>
          <a:srcRect/>
          <a:stretch>
            <a:fillRect/>
          </a:stretch>
        </p:blipFill>
        <p:spPr bwMode="auto">
          <a:xfrm>
            <a:off x="395536" y="2276873"/>
            <a:ext cx="4288565" cy="3096344"/>
          </a:xfrm>
          <a:prstGeom prst="rect">
            <a:avLst/>
          </a:prstGeom>
          <a:noFill/>
          <a:ln w="9525">
            <a:noFill/>
            <a:miter lim="800000"/>
            <a:headEnd/>
            <a:tailEnd/>
          </a:ln>
        </p:spPr>
      </p:pic>
      <p:sp>
        <p:nvSpPr>
          <p:cNvPr id="7" name="TextBox 6"/>
          <p:cNvSpPr txBox="1"/>
          <p:nvPr/>
        </p:nvSpPr>
        <p:spPr>
          <a:xfrm>
            <a:off x="683568" y="5589240"/>
            <a:ext cx="2904774" cy="646331"/>
          </a:xfrm>
          <a:prstGeom prst="rect">
            <a:avLst/>
          </a:prstGeom>
          <a:noFill/>
        </p:spPr>
        <p:txBody>
          <a:bodyPr wrap="square" rtlCol="0">
            <a:spAutoFit/>
          </a:bodyPr>
          <a:lstStyle/>
          <a:p>
            <a:r>
              <a:rPr lang="en-ZA" dirty="0" smtClean="0"/>
              <a:t>© </a:t>
            </a:r>
            <a:r>
              <a:rPr lang="en-ZA" dirty="0" err="1" smtClean="0"/>
              <a:t>Michèle</a:t>
            </a:r>
            <a:r>
              <a:rPr lang="en-ZA" dirty="0" smtClean="0"/>
              <a:t> </a:t>
            </a:r>
            <a:r>
              <a:rPr lang="en-ZA" dirty="0" err="1" smtClean="0"/>
              <a:t>Guelfucci-Glinatsis</a:t>
            </a:r>
            <a:r>
              <a:rPr lang="en-ZA" dirty="0" smtClean="0"/>
              <a:t>, 2009</a:t>
            </a:r>
            <a:endParaRPr lang="en-Z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Traditions of the </a:t>
            </a:r>
            <a:r>
              <a:rPr lang="en-ZA" sz="3200" dirty="0" err="1" smtClean="0"/>
              <a:t>Mijikenda</a:t>
            </a:r>
            <a:r>
              <a:rPr lang="en-ZA" sz="3200" dirty="0" smtClean="0"/>
              <a:t> (Kenya)</a:t>
            </a:r>
            <a:endParaRPr sz="3200" dirty="0" smtClean="0"/>
          </a:p>
        </p:txBody>
      </p:sp>
      <p:sp>
        <p:nvSpPr>
          <p:cNvPr id="32771" name="Content Placeholder 6"/>
          <p:cNvSpPr>
            <a:spLocks noGrp="1"/>
          </p:cNvSpPr>
          <p:nvPr>
            <p:ph idx="1"/>
          </p:nvPr>
        </p:nvSpPr>
        <p:spPr>
          <a:xfrm>
            <a:off x="4860032" y="2276872"/>
            <a:ext cx="4032448" cy="4366816"/>
          </a:xfrm>
        </p:spPr>
        <p:txBody>
          <a:bodyPr/>
          <a:lstStyle/>
          <a:p>
            <a:pPr marL="0" indent="0">
              <a:buNone/>
            </a:pPr>
            <a:r>
              <a:rPr lang="en-ZA" sz="2400" b="1" dirty="0" smtClean="0"/>
              <a:t>Traditions and practices associated to the Kayas</a:t>
            </a:r>
          </a:p>
          <a:p>
            <a:pPr marL="0" indent="0">
              <a:buNone/>
            </a:pPr>
            <a:endParaRPr lang="en-ZA" sz="2400" b="1" dirty="0" smtClean="0"/>
          </a:p>
          <a:p>
            <a:pPr lvl="0"/>
            <a:r>
              <a:rPr lang="en-GB" sz="2400" dirty="0"/>
              <a:t>Community consultations</a:t>
            </a:r>
          </a:p>
          <a:p>
            <a:pPr lvl="0"/>
            <a:r>
              <a:rPr lang="en-GB" sz="2400" dirty="0"/>
              <a:t>Incorporating community ideas into the safeguarding plan</a:t>
            </a:r>
          </a:p>
          <a:p>
            <a:pPr lvl="0"/>
            <a:r>
              <a:rPr lang="en-GB" sz="2400" dirty="0"/>
              <a:t>Community development groups formed.</a:t>
            </a:r>
          </a:p>
        </p:txBody>
      </p:sp>
      <p:pic>
        <p:nvPicPr>
          <p:cNvPr id="32770"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extLst>
      <p:ext uri="{BB962C8B-B14F-4D97-AF65-F5344CB8AC3E}">
        <p14:creationId xmlns:p14="http://schemas.microsoft.com/office/powerpoint/2010/main" xmlns="" val="2315459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635896" y="274638"/>
            <a:ext cx="5050904" cy="1143000"/>
          </a:xfrm>
        </p:spPr>
        <p:txBody>
          <a:bodyPr>
            <a:noAutofit/>
          </a:bodyPr>
          <a:lstStyle/>
          <a:p>
            <a:pPr algn="r" eaLnBrk="1" fontAlgn="auto" hangingPunct="1">
              <a:spcAft>
                <a:spcPts val="0"/>
              </a:spcAft>
              <a:defRPr/>
            </a:pPr>
            <a:r>
              <a:rPr lang="en-ZA" sz="3200" dirty="0" smtClean="0"/>
              <a:t>Mechanisms of community participation and consent</a:t>
            </a:r>
            <a:endParaRPr sz="3200" dirty="0" smtClean="0"/>
          </a:p>
        </p:txBody>
      </p:sp>
      <p:sp>
        <p:nvSpPr>
          <p:cNvPr id="2" name="Content Placeholder 1"/>
          <p:cNvSpPr>
            <a:spLocks noGrp="1"/>
          </p:cNvSpPr>
          <p:nvPr>
            <p:ph idx="1"/>
          </p:nvPr>
        </p:nvSpPr>
        <p:spPr>
          <a:xfrm>
            <a:off x="3635896" y="1600200"/>
            <a:ext cx="5050904" cy="4997152"/>
          </a:xfrm>
        </p:spPr>
        <p:txBody>
          <a:bodyPr>
            <a:normAutofit fontScale="85000" lnSpcReduction="10000"/>
          </a:bodyPr>
          <a:lstStyle/>
          <a:p>
            <a:pPr lvl="0"/>
            <a:r>
              <a:rPr lang="en-US" dirty="0" smtClean="0"/>
              <a:t>Who is the community?</a:t>
            </a:r>
            <a:endParaRPr lang="en-GB" dirty="0"/>
          </a:p>
          <a:p>
            <a:pPr lvl="0"/>
            <a:r>
              <a:rPr lang="en-US" dirty="0" smtClean="0"/>
              <a:t>Who </a:t>
            </a:r>
            <a:r>
              <a:rPr lang="en-US" dirty="0"/>
              <a:t>represents </a:t>
            </a:r>
            <a:r>
              <a:rPr lang="en-US" dirty="0" smtClean="0"/>
              <a:t>them, </a:t>
            </a:r>
            <a:r>
              <a:rPr lang="en-US" dirty="0"/>
              <a:t>with what </a:t>
            </a:r>
            <a:r>
              <a:rPr lang="en-US" dirty="0" smtClean="0"/>
              <a:t>mandate?</a:t>
            </a:r>
            <a:endParaRPr lang="en-GB" dirty="0"/>
          </a:p>
          <a:p>
            <a:pPr lvl="0"/>
            <a:r>
              <a:rPr lang="en-US" dirty="0" smtClean="0"/>
              <a:t>How can they be informed </a:t>
            </a:r>
            <a:r>
              <a:rPr lang="en-US" dirty="0"/>
              <a:t>and </a:t>
            </a:r>
            <a:r>
              <a:rPr lang="en-US" dirty="0" smtClean="0"/>
              <a:t>involved?</a:t>
            </a:r>
            <a:endParaRPr lang="en-GB" dirty="0"/>
          </a:p>
          <a:p>
            <a:pPr lvl="0"/>
            <a:r>
              <a:rPr lang="en-US" dirty="0" smtClean="0"/>
              <a:t>How can safeguarding measures be developed with their involvement and consent? </a:t>
            </a:r>
            <a:endParaRPr lang="en-GB" dirty="0"/>
          </a:p>
          <a:p>
            <a:pPr lvl="0"/>
            <a:r>
              <a:rPr lang="en-US" dirty="0" smtClean="0"/>
              <a:t>Who may and should be involved in the implementation and monitoring of safeguarding measures? </a:t>
            </a:r>
            <a:endParaRPr lang="en-GB" dirty="0"/>
          </a:p>
        </p:txBody>
      </p:sp>
      <p:pic>
        <p:nvPicPr>
          <p:cNvPr id="24578"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Identifying the communities concerned</a:t>
            </a:r>
            <a:endParaRPr sz="3200" dirty="0" smtClean="0"/>
          </a:p>
        </p:txBody>
      </p:sp>
      <p:sp>
        <p:nvSpPr>
          <p:cNvPr id="7" name="Content Placeholder 6"/>
          <p:cNvSpPr>
            <a:spLocks noGrp="1"/>
          </p:cNvSpPr>
          <p:nvPr>
            <p:ph idx="1"/>
          </p:nvPr>
        </p:nvSpPr>
        <p:spPr>
          <a:xfrm>
            <a:off x="4716016" y="2276872"/>
            <a:ext cx="3870201" cy="4032448"/>
          </a:xfrm>
        </p:spPr>
        <p:txBody>
          <a:bodyPr>
            <a:normAutofit lnSpcReduction="10000"/>
          </a:bodyPr>
          <a:lstStyle/>
          <a:p>
            <a:pPr indent="0">
              <a:buNone/>
            </a:pPr>
            <a:r>
              <a:rPr lang="en-ZA" sz="2800" dirty="0" smtClean="0"/>
              <a:t>Those who participate in the practice, development and/or transmission of one or more ICH elements, and consider it part of their cultural heritage.</a:t>
            </a:r>
          </a:p>
          <a:p>
            <a:pPr indent="0">
              <a:buNone/>
            </a:pPr>
            <a:r>
              <a:rPr lang="en-ZA" sz="2800" b="1" dirty="0" smtClean="0"/>
              <a:t>Note: communities can also be defined in other ways.</a:t>
            </a:r>
          </a:p>
        </p:txBody>
      </p:sp>
      <p:pic>
        <p:nvPicPr>
          <p:cNvPr id="24578" name="Picture 2"/>
          <p:cNvPicPr>
            <a:picLocks noChangeAspect="1" noChangeArrowheads="1"/>
          </p:cNvPicPr>
          <p:nvPr/>
        </p:nvPicPr>
        <p:blipFill>
          <a:blip r:embed="rId3" cstate="screen"/>
          <a:srcRect/>
          <a:stretch>
            <a:fillRect/>
          </a:stretch>
        </p:blipFill>
        <p:spPr bwMode="auto">
          <a:xfrm>
            <a:off x="395536" y="188640"/>
            <a:ext cx="3071812" cy="1919287"/>
          </a:xfrm>
          <a:prstGeom prst="rect">
            <a:avLst/>
          </a:prstGeom>
          <a:noFill/>
          <a:ln w="9525">
            <a:noFill/>
            <a:miter lim="800000"/>
            <a:headEnd/>
            <a:tailEnd/>
          </a:ln>
        </p:spPr>
      </p:pic>
      <p:pic>
        <p:nvPicPr>
          <p:cNvPr id="3074" name="Picture 2"/>
          <p:cNvPicPr>
            <a:picLocks noChangeAspect="1" noChangeArrowheads="1"/>
          </p:cNvPicPr>
          <p:nvPr/>
        </p:nvPicPr>
        <p:blipFill>
          <a:blip r:embed="rId4" cstate="screen"/>
          <a:srcRect/>
          <a:stretch>
            <a:fillRect/>
          </a:stretch>
        </p:blipFill>
        <p:spPr bwMode="auto">
          <a:xfrm>
            <a:off x="395536" y="2204864"/>
            <a:ext cx="4205595" cy="2952328"/>
          </a:xfrm>
          <a:prstGeom prst="rect">
            <a:avLst/>
          </a:prstGeom>
          <a:noFill/>
          <a:ln w="9525">
            <a:noFill/>
            <a:miter lim="800000"/>
            <a:headEnd/>
            <a:tailEnd/>
          </a:ln>
        </p:spPr>
      </p:pic>
      <p:sp>
        <p:nvSpPr>
          <p:cNvPr id="6" name="TextBox 5"/>
          <p:cNvSpPr txBox="1"/>
          <p:nvPr/>
        </p:nvSpPr>
        <p:spPr>
          <a:xfrm>
            <a:off x="539552" y="5445224"/>
            <a:ext cx="3888432" cy="923330"/>
          </a:xfrm>
          <a:prstGeom prst="rect">
            <a:avLst/>
          </a:prstGeom>
          <a:noFill/>
        </p:spPr>
        <p:txBody>
          <a:bodyPr wrap="square" rtlCol="0">
            <a:spAutoFit/>
          </a:bodyPr>
          <a:lstStyle/>
          <a:p>
            <a:r>
              <a:rPr lang="en-ZA" dirty="0" err="1" smtClean="0"/>
              <a:t>Ramman</a:t>
            </a:r>
            <a:r>
              <a:rPr lang="en-ZA" dirty="0" smtClean="0"/>
              <a:t>: religious festival and ritual theatre of the </a:t>
            </a:r>
            <a:r>
              <a:rPr lang="en-ZA" dirty="0" err="1" smtClean="0"/>
              <a:t>Garhwal</a:t>
            </a:r>
            <a:r>
              <a:rPr lang="en-ZA" dirty="0" smtClean="0"/>
              <a:t> Himalayas, India © IGNCA, Ministry of Culture</a:t>
            </a:r>
            <a:endParaRPr lang="en-ZA" dirty="0"/>
          </a:p>
        </p:txBody>
      </p:sp>
    </p:spTree>
    <p:extLst>
      <p:ext uri="{BB962C8B-B14F-4D97-AF65-F5344CB8AC3E}">
        <p14:creationId xmlns:p14="http://schemas.microsoft.com/office/powerpoint/2010/main" xmlns="" val="3134824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Identifying community representatives</a:t>
            </a:r>
            <a:endParaRPr sz="3200" dirty="0" smtClean="0"/>
          </a:p>
        </p:txBody>
      </p:sp>
      <p:pic>
        <p:nvPicPr>
          <p:cNvPr id="24578"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
        <p:nvSpPr>
          <p:cNvPr id="2" name="Content Placeholder 1"/>
          <p:cNvSpPr>
            <a:spLocks noGrp="1"/>
          </p:cNvSpPr>
          <p:nvPr>
            <p:ph idx="1"/>
          </p:nvPr>
        </p:nvSpPr>
        <p:spPr>
          <a:xfrm>
            <a:off x="3500430" y="1916832"/>
            <a:ext cx="5186370" cy="4209331"/>
          </a:xfrm>
        </p:spPr>
        <p:txBody>
          <a:bodyPr>
            <a:normAutofit lnSpcReduction="10000"/>
          </a:bodyPr>
          <a:lstStyle/>
          <a:p>
            <a:r>
              <a:rPr lang="en-US" dirty="0" smtClean="0"/>
              <a:t>The need for representatives</a:t>
            </a:r>
            <a:endParaRPr lang="en-US" dirty="0"/>
          </a:p>
          <a:p>
            <a:r>
              <a:rPr lang="en-US" dirty="0" smtClean="0"/>
              <a:t>Existing representatives, or not?</a:t>
            </a:r>
          </a:p>
          <a:p>
            <a:r>
              <a:rPr lang="en-US" dirty="0" smtClean="0"/>
              <a:t>Mandate and legitimacy of representatives</a:t>
            </a:r>
          </a:p>
          <a:p>
            <a:r>
              <a:rPr lang="en-US" dirty="0" smtClean="0"/>
              <a:t>Different views within communities</a:t>
            </a:r>
          </a:p>
          <a:p>
            <a:endParaRPr lang="en-US" dirty="0"/>
          </a:p>
        </p:txBody>
      </p:sp>
    </p:spTree>
    <p:extLst>
      <p:ext uri="{BB962C8B-B14F-4D97-AF65-F5344CB8AC3E}">
        <p14:creationId xmlns:p14="http://schemas.microsoft.com/office/powerpoint/2010/main" xmlns="" val="370579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a:defRPr/>
            </a:pPr>
            <a:r>
              <a:rPr lang="en-ZA" sz="3200" dirty="0"/>
              <a:t>Case Study: The Patum of Berga</a:t>
            </a:r>
            <a:r>
              <a:rPr lang="en-GB" sz="3200" dirty="0"/>
              <a:t> </a:t>
            </a:r>
            <a:endParaRPr sz="3200" dirty="0" smtClean="0"/>
          </a:p>
        </p:txBody>
      </p:sp>
      <p:pic>
        <p:nvPicPr>
          <p:cNvPr id="24578"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pic>
        <p:nvPicPr>
          <p:cNvPr id="1026" name="Picture 2"/>
          <p:cNvPicPr>
            <a:picLocks noChangeAspect="1" noChangeArrowheads="1"/>
          </p:cNvPicPr>
          <p:nvPr/>
        </p:nvPicPr>
        <p:blipFill>
          <a:blip r:embed="rId4" cstate="screen"/>
          <a:srcRect/>
          <a:stretch>
            <a:fillRect/>
          </a:stretch>
        </p:blipFill>
        <p:spPr bwMode="auto">
          <a:xfrm>
            <a:off x="3707904" y="2276872"/>
            <a:ext cx="4762500" cy="3124200"/>
          </a:xfrm>
          <a:prstGeom prst="rect">
            <a:avLst/>
          </a:prstGeom>
          <a:noFill/>
          <a:ln w="9525">
            <a:noFill/>
            <a:miter lim="800000"/>
            <a:headEnd/>
            <a:tailEnd/>
          </a:ln>
        </p:spPr>
      </p:pic>
      <p:sp>
        <p:nvSpPr>
          <p:cNvPr id="6" name="TextBox 5"/>
          <p:cNvSpPr txBox="1"/>
          <p:nvPr/>
        </p:nvSpPr>
        <p:spPr>
          <a:xfrm>
            <a:off x="3707904" y="5733256"/>
            <a:ext cx="4608512" cy="646331"/>
          </a:xfrm>
          <a:prstGeom prst="rect">
            <a:avLst/>
          </a:prstGeom>
          <a:noFill/>
        </p:spPr>
        <p:txBody>
          <a:bodyPr wrap="square" rtlCol="0">
            <a:spAutoFit/>
          </a:bodyPr>
          <a:lstStyle/>
          <a:p>
            <a:r>
              <a:rPr lang="en-ZA" dirty="0" smtClean="0"/>
              <a:t>The </a:t>
            </a:r>
            <a:r>
              <a:rPr lang="en-ZA" dirty="0" err="1" smtClean="0"/>
              <a:t>Patum</a:t>
            </a:r>
            <a:r>
              <a:rPr lang="en-ZA" dirty="0" smtClean="0"/>
              <a:t> of </a:t>
            </a:r>
            <a:r>
              <a:rPr lang="en-ZA" dirty="0" err="1" smtClean="0"/>
              <a:t>Berga</a:t>
            </a:r>
            <a:r>
              <a:rPr lang="en-ZA" dirty="0" smtClean="0"/>
              <a:t> (</a:t>
            </a:r>
            <a:r>
              <a:rPr lang="en-ZA" dirty="0" err="1" smtClean="0"/>
              <a:t>c</a:t>
            </a:r>
            <a:r>
              <a:rPr lang="en-ZA" dirty="0" smtClean="0"/>
              <a:t>) </a:t>
            </a:r>
            <a:r>
              <a:rPr lang="en-ZA" dirty="0" err="1" smtClean="0"/>
              <a:t>Manel</a:t>
            </a:r>
            <a:r>
              <a:rPr lang="en-ZA" dirty="0" smtClean="0"/>
              <a:t> </a:t>
            </a:r>
            <a:r>
              <a:rPr lang="en-ZA" dirty="0" err="1" smtClean="0"/>
              <a:t>Escobet</a:t>
            </a:r>
            <a:r>
              <a:rPr lang="en-ZA" dirty="0" smtClean="0"/>
              <a:t> </a:t>
            </a:r>
            <a:r>
              <a:rPr lang="en-ZA" dirty="0" err="1" smtClean="0"/>
              <a:t>i</a:t>
            </a:r>
            <a:r>
              <a:rPr lang="en-ZA" dirty="0" smtClean="0"/>
              <a:t> Giro / UNESCO</a:t>
            </a:r>
            <a:endParaRPr lang="en-ZA" dirty="0"/>
          </a:p>
        </p:txBody>
      </p:sp>
    </p:spTree>
    <p:extLst>
      <p:ext uri="{BB962C8B-B14F-4D97-AF65-F5344CB8AC3E}">
        <p14:creationId xmlns:p14="http://schemas.microsoft.com/office/powerpoint/2010/main" xmlns="" val="3376110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In this presentation ...</a:t>
            </a:r>
            <a:endParaRPr sz="3200" dirty="0" smtClean="0"/>
          </a:p>
        </p:txBody>
      </p:sp>
      <p:sp>
        <p:nvSpPr>
          <p:cNvPr id="16387" name="Content Placeholder 6"/>
          <p:cNvSpPr>
            <a:spLocks noGrp="1"/>
          </p:cNvSpPr>
          <p:nvPr>
            <p:ph idx="1"/>
          </p:nvPr>
        </p:nvSpPr>
        <p:spPr>
          <a:xfrm>
            <a:off x="4139951" y="2565400"/>
            <a:ext cx="4518273" cy="4078288"/>
          </a:xfrm>
        </p:spPr>
        <p:txBody>
          <a:bodyPr>
            <a:normAutofit/>
          </a:bodyPr>
          <a:lstStyle/>
          <a:p>
            <a:r>
              <a:rPr lang="en-ZA" sz="2400" dirty="0" smtClean="0"/>
              <a:t>Case study: what can go wrong</a:t>
            </a:r>
          </a:p>
          <a:p>
            <a:r>
              <a:rPr lang="en-ZA" sz="2400" dirty="0" smtClean="0"/>
              <a:t>Why community participation</a:t>
            </a:r>
          </a:p>
          <a:p>
            <a:r>
              <a:rPr lang="en-ZA" sz="2400" dirty="0" smtClean="0"/>
              <a:t>What the Convention and the ODs say </a:t>
            </a:r>
          </a:p>
          <a:p>
            <a:r>
              <a:rPr lang="en-ZA" sz="2400" dirty="0" smtClean="0"/>
              <a:t>When community participation is needed</a:t>
            </a:r>
          </a:p>
          <a:p>
            <a:r>
              <a:rPr lang="en-ZA" sz="2400" dirty="0" smtClean="0"/>
              <a:t>How to achieve community participation and consent</a:t>
            </a:r>
          </a:p>
          <a:p>
            <a:endParaRPr lang="en-ZA" sz="2400" dirty="0" smtClean="0"/>
          </a:p>
        </p:txBody>
      </p:sp>
      <p:pic>
        <p:nvPicPr>
          <p:cNvPr id="16386"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563888" y="274638"/>
            <a:ext cx="5122912" cy="1143000"/>
          </a:xfrm>
        </p:spPr>
        <p:txBody>
          <a:bodyPr>
            <a:noAutofit/>
          </a:bodyPr>
          <a:lstStyle/>
          <a:p>
            <a:pPr algn="r">
              <a:defRPr/>
            </a:pPr>
            <a:r>
              <a:rPr lang="en-US" sz="3200" dirty="0" smtClean="0"/>
              <a:t>Community </a:t>
            </a:r>
            <a:r>
              <a:rPr lang="en-US" sz="3200" dirty="0"/>
              <a:t>participation</a:t>
            </a:r>
            <a:r>
              <a:rPr lang="en-GB" sz="3200" dirty="0"/>
              <a:t> </a:t>
            </a:r>
            <a:endParaRPr sz="3200" dirty="0" smtClean="0"/>
          </a:p>
        </p:txBody>
      </p:sp>
      <p:sp>
        <p:nvSpPr>
          <p:cNvPr id="2" name="Content Placeholder 1"/>
          <p:cNvSpPr>
            <a:spLocks noGrp="1"/>
          </p:cNvSpPr>
          <p:nvPr>
            <p:ph idx="1"/>
          </p:nvPr>
        </p:nvSpPr>
        <p:spPr>
          <a:xfrm>
            <a:off x="3779912" y="1600200"/>
            <a:ext cx="4906888" cy="4525963"/>
          </a:xfrm>
        </p:spPr>
        <p:txBody>
          <a:bodyPr>
            <a:normAutofit fontScale="92500" lnSpcReduction="20000"/>
          </a:bodyPr>
          <a:lstStyle/>
          <a:p>
            <a:r>
              <a:rPr lang="en-GB" dirty="0" smtClean="0"/>
              <a:t>Through: workshops, meetings, consultations, polls, media, capacity building, awareness raising, etc.</a:t>
            </a:r>
          </a:p>
          <a:p>
            <a:r>
              <a:rPr lang="en-GB" dirty="0" smtClean="0"/>
              <a:t>For: identification of elements, their value and viability, need and feasibility of safeguarding, actions foreseen under the Convention, etc.</a:t>
            </a:r>
          </a:p>
          <a:p>
            <a:pPr marL="0" indent="0">
              <a:buNone/>
            </a:pPr>
            <a:endParaRPr lang="en-US" dirty="0"/>
          </a:p>
        </p:txBody>
      </p:sp>
      <p:pic>
        <p:nvPicPr>
          <p:cNvPr id="24578"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extLst>
      <p:ext uri="{BB962C8B-B14F-4D97-AF65-F5344CB8AC3E}">
        <p14:creationId xmlns:p14="http://schemas.microsoft.com/office/powerpoint/2010/main" xmlns="" val="2370916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91880" y="274638"/>
            <a:ext cx="5194920" cy="1143000"/>
          </a:xfrm>
        </p:spPr>
        <p:txBody>
          <a:bodyPr>
            <a:normAutofit fontScale="90000"/>
          </a:bodyPr>
          <a:lstStyle/>
          <a:p>
            <a:pPr algn="r"/>
            <a:r>
              <a:rPr lang="en-US" dirty="0" smtClean="0"/>
              <a:t>Free, prior and informed consent</a:t>
            </a:r>
            <a:endParaRPr lang="en-US" dirty="0"/>
          </a:p>
        </p:txBody>
      </p:sp>
      <p:pic>
        <p:nvPicPr>
          <p:cNvPr id="24578"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
        <p:nvSpPr>
          <p:cNvPr id="4" name="Content Placeholder 3"/>
          <p:cNvSpPr>
            <a:spLocks noGrp="1"/>
          </p:cNvSpPr>
          <p:nvPr>
            <p:ph idx="1"/>
          </p:nvPr>
        </p:nvSpPr>
        <p:spPr>
          <a:xfrm>
            <a:off x="3357554" y="1772816"/>
            <a:ext cx="5329246" cy="4896544"/>
          </a:xfrm>
        </p:spPr>
        <p:txBody>
          <a:bodyPr>
            <a:normAutofit fontScale="92500" lnSpcReduction="10000"/>
          </a:bodyPr>
          <a:lstStyle/>
          <a:p>
            <a:pPr lvl="0"/>
            <a:r>
              <a:rPr lang="en-GB" dirty="0"/>
              <a:t>‘Prior’ </a:t>
            </a:r>
            <a:r>
              <a:rPr lang="en-GB" dirty="0" smtClean="0"/>
              <a:t>- the  information required  to consider whether to give consent or not, was given in advance; </a:t>
            </a:r>
          </a:p>
          <a:p>
            <a:pPr lvl="0"/>
            <a:r>
              <a:rPr lang="en-GB" dirty="0" smtClean="0"/>
              <a:t>‘</a:t>
            </a:r>
            <a:r>
              <a:rPr lang="en-GB" dirty="0"/>
              <a:t>Informed’ </a:t>
            </a:r>
            <a:r>
              <a:rPr lang="en-GB" dirty="0" smtClean="0"/>
              <a:t>– all relevant information required for making a balanced judgement was provided; </a:t>
            </a:r>
            <a:endParaRPr lang="en-GB" dirty="0"/>
          </a:p>
          <a:p>
            <a:r>
              <a:rPr lang="en-GB" dirty="0" smtClean="0"/>
              <a:t>‘</a:t>
            </a:r>
            <a:r>
              <a:rPr lang="en-GB" dirty="0"/>
              <a:t>Free’ </a:t>
            </a:r>
            <a:r>
              <a:rPr lang="en-GB" dirty="0" smtClean="0"/>
              <a:t>- no undue pressure was  </a:t>
            </a:r>
            <a:r>
              <a:rPr lang="en-GB" dirty="0"/>
              <a:t>exerted on </a:t>
            </a:r>
            <a:r>
              <a:rPr lang="en-GB" dirty="0" smtClean="0"/>
              <a:t>those whose consent was sought.</a:t>
            </a:r>
            <a:endParaRPr lang="en-US" dirty="0"/>
          </a:p>
        </p:txBody>
      </p:sp>
    </p:spTree>
    <p:extLst>
      <p:ext uri="{BB962C8B-B14F-4D97-AF65-F5344CB8AC3E}">
        <p14:creationId xmlns:p14="http://schemas.microsoft.com/office/powerpoint/2010/main" xmlns="" val="505129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91880" y="274638"/>
            <a:ext cx="5194920" cy="1143000"/>
          </a:xfrm>
        </p:spPr>
        <p:txBody>
          <a:bodyPr>
            <a:normAutofit fontScale="90000"/>
          </a:bodyPr>
          <a:lstStyle/>
          <a:p>
            <a:pPr algn="r"/>
            <a:r>
              <a:rPr lang="en-US" dirty="0"/>
              <a:t>Protecting the rights of communities</a:t>
            </a:r>
            <a:r>
              <a:rPr lang="en-GB" dirty="0"/>
              <a:t> </a:t>
            </a:r>
            <a:endParaRPr lang="en-US" dirty="0"/>
          </a:p>
        </p:txBody>
      </p:sp>
      <p:pic>
        <p:nvPicPr>
          <p:cNvPr id="24578"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
        <p:nvSpPr>
          <p:cNvPr id="4" name="Content Placeholder 3"/>
          <p:cNvSpPr>
            <a:spLocks noGrp="1"/>
          </p:cNvSpPr>
          <p:nvPr>
            <p:ph idx="1"/>
          </p:nvPr>
        </p:nvSpPr>
        <p:spPr>
          <a:xfrm>
            <a:off x="3428992" y="1772816"/>
            <a:ext cx="5257808" cy="4896544"/>
          </a:xfrm>
        </p:spPr>
        <p:txBody>
          <a:bodyPr>
            <a:noAutofit/>
          </a:bodyPr>
          <a:lstStyle/>
          <a:p>
            <a:pPr marL="0" lvl="0" indent="0">
              <a:buNone/>
            </a:pPr>
            <a:r>
              <a:rPr lang="en-US" sz="3600" dirty="0" smtClean="0"/>
              <a:t>that </a:t>
            </a:r>
            <a:r>
              <a:rPr lang="en-US" sz="3600" dirty="0"/>
              <a:t>the rights of communities, groups and individuals </a:t>
            </a:r>
            <a:r>
              <a:rPr lang="en-US" sz="3600" dirty="0" smtClean="0"/>
              <a:t>are </a:t>
            </a:r>
            <a:r>
              <a:rPr lang="en-US" sz="3600" dirty="0"/>
              <a:t>duly protected when raising awareness about their </a:t>
            </a:r>
            <a:r>
              <a:rPr lang="en-US" sz="3600" dirty="0" smtClean="0"/>
              <a:t>ICH </a:t>
            </a:r>
            <a:r>
              <a:rPr lang="en-US" sz="3600" dirty="0"/>
              <a:t>or engaging in commercial </a:t>
            </a:r>
            <a:r>
              <a:rPr lang="en-US" sz="3600" dirty="0" smtClean="0"/>
              <a:t>activities</a:t>
            </a:r>
          </a:p>
          <a:p>
            <a:pPr marL="0" lvl="0" indent="0">
              <a:buNone/>
            </a:pPr>
            <a:r>
              <a:rPr lang="en-US" sz="3600" dirty="0" smtClean="0"/>
              <a:t>(after OD </a:t>
            </a:r>
            <a:r>
              <a:rPr lang="en-US" sz="3600" dirty="0"/>
              <a:t>104).</a:t>
            </a:r>
            <a:r>
              <a:rPr lang="en-GB" sz="3600" dirty="0"/>
              <a:t> </a:t>
            </a:r>
            <a:endParaRPr lang="en-US" sz="3600" dirty="0"/>
          </a:p>
        </p:txBody>
      </p:sp>
      <p:sp>
        <p:nvSpPr>
          <p:cNvPr id="2" name="Rectangle 1"/>
          <p:cNvSpPr/>
          <p:nvPr/>
        </p:nvSpPr>
        <p:spPr>
          <a:xfrm>
            <a:off x="971601" y="2708920"/>
            <a:ext cx="2448272" cy="2862322"/>
          </a:xfrm>
          <a:prstGeom prst="rect">
            <a:avLst/>
          </a:prstGeom>
        </p:spPr>
        <p:txBody>
          <a:bodyPr wrap="square">
            <a:spAutoFit/>
          </a:bodyPr>
          <a:lstStyle/>
          <a:p>
            <a:r>
              <a:rPr lang="en-US" sz="3600" dirty="0"/>
              <a:t>States Parties </a:t>
            </a:r>
            <a:r>
              <a:rPr lang="en-US" sz="3600" dirty="0" smtClean="0"/>
              <a:t>should try to ensure …</a:t>
            </a:r>
            <a:endParaRPr lang="en-US" sz="3600" dirty="0"/>
          </a:p>
        </p:txBody>
      </p:sp>
    </p:spTree>
    <p:extLst>
      <p:ext uri="{BB962C8B-B14F-4D97-AF65-F5344CB8AC3E}">
        <p14:creationId xmlns:p14="http://schemas.microsoft.com/office/powerpoint/2010/main" xmlns="" val="3572128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91880" y="274638"/>
            <a:ext cx="5194920" cy="1143000"/>
          </a:xfrm>
        </p:spPr>
        <p:txBody>
          <a:bodyPr>
            <a:normAutofit fontScale="90000"/>
          </a:bodyPr>
          <a:lstStyle/>
          <a:p>
            <a:pPr algn="r"/>
            <a:r>
              <a:rPr lang="en-US" dirty="0" smtClean="0"/>
              <a:t>Ensuring communities benefit</a:t>
            </a:r>
            <a:r>
              <a:rPr lang="en-GB" dirty="0" smtClean="0"/>
              <a:t> </a:t>
            </a:r>
            <a:endParaRPr lang="en-US" dirty="0"/>
          </a:p>
        </p:txBody>
      </p:sp>
      <p:pic>
        <p:nvPicPr>
          <p:cNvPr id="24578"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
        <p:nvSpPr>
          <p:cNvPr id="4" name="Content Placeholder 3"/>
          <p:cNvSpPr>
            <a:spLocks noGrp="1"/>
          </p:cNvSpPr>
          <p:nvPr>
            <p:ph idx="1"/>
          </p:nvPr>
        </p:nvSpPr>
        <p:spPr>
          <a:xfrm>
            <a:off x="3851920" y="1772816"/>
            <a:ext cx="4834880" cy="4896544"/>
          </a:xfrm>
        </p:spPr>
        <p:txBody>
          <a:bodyPr>
            <a:normAutofit fontScale="85000" lnSpcReduction="10000"/>
          </a:bodyPr>
          <a:lstStyle/>
          <a:p>
            <a:r>
              <a:rPr lang="en-US" dirty="0" err="1" smtClean="0"/>
              <a:t>Practising</a:t>
            </a:r>
            <a:r>
              <a:rPr lang="en-US" dirty="0" smtClean="0"/>
              <a:t> ICH brings benefits to communities; so can safeguarding activities</a:t>
            </a:r>
          </a:p>
          <a:p>
            <a:r>
              <a:rPr lang="en-US" dirty="0" smtClean="0"/>
              <a:t>Communities’ capacities to manage their ICH should be enhanced (OD </a:t>
            </a:r>
            <a:r>
              <a:rPr lang="en-US" dirty="0" smtClean="0"/>
              <a:t>107(m))</a:t>
            </a:r>
            <a:endParaRPr lang="en-US" dirty="0" smtClean="0"/>
          </a:p>
          <a:p>
            <a:r>
              <a:rPr lang="en-US" dirty="0" smtClean="0"/>
              <a:t>Communities should benefit from awareness-raising activities (OD </a:t>
            </a:r>
            <a:r>
              <a:rPr lang="en-US" dirty="0" smtClean="0"/>
              <a:t>101(d))</a:t>
            </a:r>
            <a:endParaRPr lang="en-US" dirty="0" smtClean="0"/>
          </a:p>
          <a:p>
            <a:r>
              <a:rPr lang="en-US" dirty="0" smtClean="0"/>
              <a:t>Communities should be the primary beneficiaries of any commercial activities (OD 116)</a:t>
            </a:r>
            <a:endParaRPr lang="en-US" dirty="0"/>
          </a:p>
        </p:txBody>
      </p:sp>
    </p:spTree>
    <p:extLst>
      <p:ext uri="{BB962C8B-B14F-4D97-AF65-F5344CB8AC3E}">
        <p14:creationId xmlns:p14="http://schemas.microsoft.com/office/powerpoint/2010/main" xmlns="" val="3169793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What can go wrong: the ICBG Maya project</a:t>
            </a:r>
            <a:endParaRPr sz="3200" dirty="0" smtClean="0"/>
          </a:p>
        </p:txBody>
      </p:sp>
      <p:sp>
        <p:nvSpPr>
          <p:cNvPr id="16387" name="Content Placeholder 6"/>
          <p:cNvSpPr>
            <a:spLocks noGrp="1"/>
          </p:cNvSpPr>
          <p:nvPr>
            <p:ph idx="1"/>
          </p:nvPr>
        </p:nvSpPr>
        <p:spPr>
          <a:xfrm>
            <a:off x="4139951" y="2132856"/>
            <a:ext cx="4518273" cy="4510832"/>
          </a:xfrm>
        </p:spPr>
        <p:txBody>
          <a:bodyPr>
            <a:normAutofit/>
          </a:bodyPr>
          <a:lstStyle/>
          <a:p>
            <a:pPr lvl="0"/>
            <a:r>
              <a:rPr lang="en-US" sz="2400" dirty="0"/>
              <a:t>Disputes over who constituted the </a:t>
            </a:r>
            <a:r>
              <a:rPr lang="en-US" sz="2400" dirty="0" smtClean="0"/>
              <a:t>community</a:t>
            </a:r>
            <a:endParaRPr lang="en-GB" sz="2400" dirty="0"/>
          </a:p>
          <a:p>
            <a:pPr lvl="0"/>
            <a:r>
              <a:rPr lang="en-US" sz="2400" dirty="0"/>
              <a:t>Disputes over who represented the </a:t>
            </a:r>
            <a:r>
              <a:rPr lang="en-US" sz="2400" dirty="0" smtClean="0"/>
              <a:t>community</a:t>
            </a:r>
            <a:endParaRPr lang="en-GB" sz="2400" dirty="0"/>
          </a:p>
          <a:p>
            <a:pPr lvl="0"/>
            <a:r>
              <a:rPr lang="en-US" sz="2400" dirty="0"/>
              <a:t>Disputes over how the community would </a:t>
            </a:r>
            <a:r>
              <a:rPr lang="en-US" sz="2400" dirty="0" smtClean="0"/>
              <a:t>benefit </a:t>
            </a:r>
            <a:r>
              <a:rPr lang="en-US" sz="2400" dirty="0"/>
              <a:t>and</a:t>
            </a:r>
            <a:endParaRPr lang="en-GB" sz="2400" dirty="0"/>
          </a:p>
          <a:p>
            <a:pPr lvl="0"/>
            <a:r>
              <a:rPr lang="en-US" sz="2400" dirty="0"/>
              <a:t>Disputes over what constituted community consent for the project to </a:t>
            </a:r>
            <a:r>
              <a:rPr lang="en-US" sz="2400" dirty="0" smtClean="0"/>
              <a:t>proceed</a:t>
            </a:r>
            <a:endParaRPr lang="en-GB" sz="2400" dirty="0"/>
          </a:p>
        </p:txBody>
      </p:sp>
      <p:pic>
        <p:nvPicPr>
          <p:cNvPr id="16386"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extLst>
      <p:ext uri="{BB962C8B-B14F-4D97-AF65-F5344CB8AC3E}">
        <p14:creationId xmlns:p14="http://schemas.microsoft.com/office/powerpoint/2010/main" xmlns="" val="3285827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b="1" dirty="0" smtClean="0"/>
              <a:t>Community participation WHY?</a:t>
            </a:r>
            <a:endParaRPr sz="3200" b="1" dirty="0" smtClean="0"/>
          </a:p>
        </p:txBody>
      </p:sp>
      <p:sp>
        <p:nvSpPr>
          <p:cNvPr id="18435" name="Content Placeholder 6"/>
          <p:cNvSpPr>
            <a:spLocks noGrp="1"/>
          </p:cNvSpPr>
          <p:nvPr>
            <p:ph idx="1"/>
          </p:nvPr>
        </p:nvSpPr>
        <p:spPr>
          <a:xfrm>
            <a:off x="4357687" y="2492896"/>
            <a:ext cx="4786314" cy="4104456"/>
          </a:xfrm>
        </p:spPr>
        <p:txBody>
          <a:bodyPr>
            <a:normAutofit lnSpcReduction="10000"/>
          </a:bodyPr>
          <a:lstStyle/>
          <a:p>
            <a:r>
              <a:rPr lang="en-ZA" sz="2400" dirty="0" smtClean="0"/>
              <a:t>People enact and transmit  ICH, and identify with it (Art. 2.1)</a:t>
            </a:r>
          </a:p>
          <a:p>
            <a:r>
              <a:rPr lang="en-ZA" sz="2400" dirty="0" smtClean="0"/>
              <a:t>They carry with them the knowledge and skills for enacting and transmitting (Art. 2.1)</a:t>
            </a:r>
          </a:p>
          <a:p>
            <a:r>
              <a:rPr lang="en-ZA" sz="2400" dirty="0" smtClean="0"/>
              <a:t>Safeguarding is continued practice and transmission by them (Art. 2.3)</a:t>
            </a:r>
          </a:p>
          <a:p>
            <a:r>
              <a:rPr lang="en-ZA" sz="2400" dirty="0" smtClean="0"/>
              <a:t>Any safeguarding will fail without their participation and consent (Art.15)</a:t>
            </a:r>
          </a:p>
        </p:txBody>
      </p:sp>
      <p:pic>
        <p:nvPicPr>
          <p:cNvPr id="18434"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pic>
        <p:nvPicPr>
          <p:cNvPr id="1026" name="Picture 2"/>
          <p:cNvPicPr>
            <a:picLocks noChangeAspect="1" noChangeArrowheads="1"/>
          </p:cNvPicPr>
          <p:nvPr/>
        </p:nvPicPr>
        <p:blipFill>
          <a:blip r:embed="rId4" cstate="screen"/>
          <a:srcRect/>
          <a:stretch>
            <a:fillRect/>
          </a:stretch>
        </p:blipFill>
        <p:spPr bwMode="auto">
          <a:xfrm>
            <a:off x="467544" y="2643183"/>
            <a:ext cx="3675828" cy="2857520"/>
          </a:xfrm>
          <a:prstGeom prst="rect">
            <a:avLst/>
          </a:prstGeom>
          <a:noFill/>
          <a:ln w="9525">
            <a:noFill/>
            <a:miter lim="800000"/>
            <a:headEnd/>
            <a:tailEnd/>
          </a:ln>
        </p:spPr>
      </p:pic>
      <p:sp>
        <p:nvSpPr>
          <p:cNvPr id="7" name="TextBox 6"/>
          <p:cNvSpPr txBox="1"/>
          <p:nvPr/>
        </p:nvSpPr>
        <p:spPr>
          <a:xfrm>
            <a:off x="539552" y="6021288"/>
            <a:ext cx="3816424" cy="646331"/>
          </a:xfrm>
          <a:prstGeom prst="rect">
            <a:avLst/>
          </a:prstGeom>
          <a:noFill/>
        </p:spPr>
        <p:txBody>
          <a:bodyPr wrap="square" rtlCol="0">
            <a:spAutoFit/>
          </a:bodyPr>
          <a:lstStyle/>
          <a:p>
            <a:r>
              <a:rPr lang="en-ZA" dirty="0" err="1" smtClean="0"/>
              <a:t>Sbek</a:t>
            </a:r>
            <a:r>
              <a:rPr lang="en-ZA" dirty="0" smtClean="0"/>
              <a:t> Thom shadow theatre © National Museum of Cambodia</a:t>
            </a:r>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857620" y="500042"/>
            <a:ext cx="4714908" cy="1371588"/>
          </a:xfrm>
        </p:spPr>
        <p:txBody>
          <a:bodyPr>
            <a:noAutofit/>
          </a:bodyPr>
          <a:lstStyle/>
          <a:p>
            <a:pPr algn="r" eaLnBrk="1" fontAlgn="auto" hangingPunct="1">
              <a:spcAft>
                <a:spcPts val="0"/>
              </a:spcAft>
              <a:defRPr/>
            </a:pPr>
            <a:r>
              <a:rPr lang="en-ZA" sz="3200" dirty="0" smtClean="0"/>
              <a:t>What the Convention and the ODs say (and don’t say)</a:t>
            </a:r>
            <a:endParaRPr sz="3200" dirty="0" smtClean="0"/>
          </a:p>
        </p:txBody>
      </p:sp>
      <p:sp>
        <p:nvSpPr>
          <p:cNvPr id="20483" name="Content Placeholder 6"/>
          <p:cNvSpPr>
            <a:spLocks noGrp="1"/>
          </p:cNvSpPr>
          <p:nvPr>
            <p:ph idx="1"/>
          </p:nvPr>
        </p:nvSpPr>
        <p:spPr>
          <a:xfrm>
            <a:off x="1857356" y="2204865"/>
            <a:ext cx="6800869" cy="3888432"/>
          </a:xfrm>
        </p:spPr>
        <p:txBody>
          <a:bodyPr>
            <a:noAutofit/>
          </a:bodyPr>
          <a:lstStyle/>
          <a:p>
            <a:r>
              <a:rPr lang="en-ZA" sz="2400" dirty="0" smtClean="0"/>
              <a:t>Involve the communities, groups and individuals concerned  in safeguarding actions and other activities concerning their ICH (Article 15)</a:t>
            </a:r>
            <a:endParaRPr lang="en-ZA" sz="2400" dirty="0"/>
          </a:p>
          <a:p>
            <a:r>
              <a:rPr lang="en-ZA" sz="2400" dirty="0" smtClean="0"/>
              <a:t>Prove the free, prior and informed consent of these communities in some cases (OD 1, 2, 7, 101(b))</a:t>
            </a:r>
            <a:endParaRPr lang="en-ZA" sz="2400" dirty="0"/>
          </a:p>
          <a:p>
            <a:r>
              <a:rPr lang="en-ZA" sz="2400" dirty="0" smtClean="0"/>
              <a:t>But no specific guidance on HOW to identify communities of how to involve them  in safeguarding their ICH</a:t>
            </a:r>
            <a:endParaRPr lang="en-ZA" sz="2400" dirty="0"/>
          </a:p>
        </p:txBody>
      </p:sp>
      <p:pic>
        <p:nvPicPr>
          <p:cNvPr id="20482"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Roles of States and rights of  Communities</a:t>
            </a:r>
            <a:endParaRPr sz="3200" dirty="0" smtClean="0"/>
          </a:p>
        </p:txBody>
      </p:sp>
      <p:sp>
        <p:nvSpPr>
          <p:cNvPr id="20483" name="Content Placeholder 6"/>
          <p:cNvSpPr>
            <a:spLocks noGrp="1"/>
          </p:cNvSpPr>
          <p:nvPr>
            <p:ph idx="1"/>
          </p:nvPr>
        </p:nvSpPr>
        <p:spPr>
          <a:xfrm>
            <a:off x="3203848" y="2276872"/>
            <a:ext cx="5514985" cy="3888432"/>
          </a:xfrm>
        </p:spPr>
        <p:txBody>
          <a:bodyPr>
            <a:noAutofit/>
          </a:bodyPr>
          <a:lstStyle/>
          <a:p>
            <a:r>
              <a:rPr lang="en-ZA" sz="2400" dirty="0" smtClean="0"/>
              <a:t>The Convention is an agreement between States</a:t>
            </a:r>
          </a:p>
          <a:p>
            <a:r>
              <a:rPr lang="en-ZA" sz="2400" dirty="0" smtClean="0"/>
              <a:t>It does not impose obligations on communities</a:t>
            </a:r>
            <a:endParaRPr lang="en-ZA" sz="2400" dirty="0"/>
          </a:p>
          <a:p>
            <a:r>
              <a:rPr lang="en-ZA" sz="2400" dirty="0" smtClean="0"/>
              <a:t>Convention and  ODs request States Parties to involve and assist communities, where necessary, if they wish to identify and safeguard their ICH (Article 11(b), 15).</a:t>
            </a:r>
            <a:endParaRPr lang="en-ZA" sz="2400" dirty="0"/>
          </a:p>
        </p:txBody>
      </p:sp>
      <p:pic>
        <p:nvPicPr>
          <p:cNvPr id="20482"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extLst>
      <p:ext uri="{BB962C8B-B14F-4D97-AF65-F5344CB8AC3E}">
        <p14:creationId xmlns:p14="http://schemas.microsoft.com/office/powerpoint/2010/main" xmlns="" val="2560322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Community participation in what?</a:t>
            </a:r>
            <a:endParaRPr sz="3200" dirty="0" smtClean="0"/>
          </a:p>
        </p:txBody>
      </p:sp>
      <p:sp>
        <p:nvSpPr>
          <p:cNvPr id="20483" name="Content Placeholder 6"/>
          <p:cNvSpPr>
            <a:spLocks noGrp="1"/>
          </p:cNvSpPr>
          <p:nvPr>
            <p:ph idx="1"/>
          </p:nvPr>
        </p:nvSpPr>
        <p:spPr>
          <a:xfrm>
            <a:off x="2411760" y="2285968"/>
            <a:ext cx="6246465" cy="4572032"/>
          </a:xfrm>
        </p:spPr>
        <p:txBody>
          <a:bodyPr>
            <a:noAutofit/>
          </a:bodyPr>
          <a:lstStyle/>
          <a:p>
            <a:pPr lvl="0"/>
            <a:r>
              <a:rPr lang="en-US" sz="2800" dirty="0"/>
              <a:t>Identifying and </a:t>
            </a:r>
            <a:r>
              <a:rPr lang="en-US" sz="2800" dirty="0" smtClean="0"/>
              <a:t>defining (Art. 11(b))</a:t>
            </a:r>
            <a:endParaRPr lang="en-GB" sz="2800" dirty="0"/>
          </a:p>
          <a:p>
            <a:pPr lvl="0"/>
            <a:r>
              <a:rPr lang="en-US" sz="2800" dirty="0" smtClean="0"/>
              <a:t>Inventorying (Art.12, 15);</a:t>
            </a:r>
            <a:endParaRPr lang="en-GB" sz="2800" dirty="0"/>
          </a:p>
          <a:p>
            <a:pPr lvl="0"/>
            <a:r>
              <a:rPr lang="en-US" sz="2800" dirty="0"/>
              <a:t>Awareness </a:t>
            </a:r>
            <a:r>
              <a:rPr lang="en-US" sz="2800" dirty="0" smtClean="0"/>
              <a:t>raising (Art.14 , 15);</a:t>
            </a:r>
            <a:endParaRPr lang="en-GB" sz="2800" dirty="0"/>
          </a:p>
          <a:p>
            <a:pPr lvl="0"/>
            <a:r>
              <a:rPr lang="en-US" sz="2800" dirty="0"/>
              <a:t>Capacity </a:t>
            </a:r>
            <a:r>
              <a:rPr lang="en-US" sz="2800" dirty="0" smtClean="0"/>
              <a:t>building (Art.14 , 15);</a:t>
            </a:r>
            <a:endParaRPr lang="en-GB" sz="2800" dirty="0"/>
          </a:p>
          <a:p>
            <a:pPr lvl="0"/>
            <a:r>
              <a:rPr lang="en-US" sz="2800" dirty="0"/>
              <a:t>Safeguarding, </a:t>
            </a:r>
            <a:r>
              <a:rPr lang="en-US" sz="2800" dirty="0" smtClean="0"/>
              <a:t>management (Art.15) ;</a:t>
            </a:r>
            <a:endParaRPr lang="en-GB" sz="2800" dirty="0"/>
          </a:p>
          <a:p>
            <a:pPr lvl="0"/>
            <a:r>
              <a:rPr lang="en-US" sz="2800" dirty="0" smtClean="0"/>
              <a:t>Nominations (OD 1, 2, 7);</a:t>
            </a:r>
            <a:endParaRPr lang="en-GB" sz="2800" dirty="0"/>
          </a:p>
          <a:p>
            <a:pPr lvl="0"/>
            <a:r>
              <a:rPr lang="en-US" sz="2800" dirty="0"/>
              <a:t>International assistance </a:t>
            </a:r>
            <a:r>
              <a:rPr lang="en-US" sz="2800" dirty="0" smtClean="0"/>
              <a:t>requests (OD 12);  and</a:t>
            </a:r>
            <a:endParaRPr lang="en-GB" sz="2800" dirty="0"/>
          </a:p>
          <a:p>
            <a:pPr lvl="0"/>
            <a:r>
              <a:rPr lang="en-US" sz="2800" dirty="0"/>
              <a:t>Periodic </a:t>
            </a:r>
            <a:r>
              <a:rPr lang="en-US" sz="2800" dirty="0" smtClean="0"/>
              <a:t>reporting (OD 157, 160).</a:t>
            </a:r>
            <a:endParaRPr lang="en-GB" sz="2800" dirty="0"/>
          </a:p>
        </p:txBody>
      </p:sp>
      <p:pic>
        <p:nvPicPr>
          <p:cNvPr id="20482"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extLst>
      <p:ext uri="{BB962C8B-B14F-4D97-AF65-F5344CB8AC3E}">
        <p14:creationId xmlns:p14="http://schemas.microsoft.com/office/powerpoint/2010/main" xmlns="" val="1189625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lvl="0" algn="r">
              <a:defRPr/>
            </a:pPr>
            <a:r>
              <a:rPr lang="en-GB" sz="3200" dirty="0"/>
              <a:t>Community </a:t>
            </a:r>
            <a:r>
              <a:rPr lang="en-GB" sz="3200" dirty="0" smtClean="0"/>
              <a:t>participation in identification, inventorying and safeguarding </a:t>
            </a:r>
            <a:endParaRPr sz="3200" dirty="0" smtClean="0"/>
          </a:p>
        </p:txBody>
      </p:sp>
      <p:sp>
        <p:nvSpPr>
          <p:cNvPr id="20483" name="Content Placeholder 6"/>
          <p:cNvSpPr>
            <a:spLocks noGrp="1"/>
          </p:cNvSpPr>
          <p:nvPr>
            <p:ph idx="1"/>
          </p:nvPr>
        </p:nvSpPr>
        <p:spPr>
          <a:xfrm>
            <a:off x="3492500" y="2204865"/>
            <a:ext cx="5165725" cy="3888432"/>
          </a:xfrm>
        </p:spPr>
        <p:txBody>
          <a:bodyPr>
            <a:normAutofit/>
          </a:bodyPr>
          <a:lstStyle/>
          <a:p>
            <a:pPr lvl="0"/>
            <a:r>
              <a:rPr lang="en-GB" sz="2400" dirty="0" smtClean="0"/>
              <a:t>Central tenet of the Convention</a:t>
            </a:r>
          </a:p>
          <a:p>
            <a:pPr lvl="0"/>
            <a:endParaRPr lang="en-GB" sz="2400" dirty="0"/>
          </a:p>
          <a:p>
            <a:pPr lvl="0"/>
            <a:r>
              <a:rPr lang="en-GB" sz="2400" dirty="0" smtClean="0"/>
              <a:t>Increasingly central also to the management of tangible heritage</a:t>
            </a:r>
          </a:p>
          <a:p>
            <a:pPr lvl="0"/>
            <a:endParaRPr lang="en-GB" sz="2400" dirty="0"/>
          </a:p>
          <a:p>
            <a:pPr lvl="0"/>
            <a:r>
              <a:rPr lang="en-GB" sz="2400" dirty="0" smtClean="0"/>
              <a:t>Not always easy to implement</a:t>
            </a:r>
            <a:endParaRPr lang="en-GB" sz="2400" dirty="0"/>
          </a:p>
        </p:txBody>
      </p:sp>
      <p:pic>
        <p:nvPicPr>
          <p:cNvPr id="20482"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extLst>
      <p:ext uri="{BB962C8B-B14F-4D97-AF65-F5344CB8AC3E}">
        <p14:creationId xmlns:p14="http://schemas.microsoft.com/office/powerpoint/2010/main" xmlns="" val="3561022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a:defRPr/>
            </a:pPr>
            <a:r>
              <a:rPr lang="en-US" sz="3200" dirty="0"/>
              <a:t>Community participation in </a:t>
            </a:r>
            <a:r>
              <a:rPr lang="en-US" sz="3200" dirty="0" smtClean="0"/>
              <a:t>inventorying</a:t>
            </a:r>
            <a:endParaRPr sz="3200" dirty="0" smtClean="0"/>
          </a:p>
        </p:txBody>
      </p:sp>
      <p:sp>
        <p:nvSpPr>
          <p:cNvPr id="30723" name="Content Placeholder 6"/>
          <p:cNvSpPr>
            <a:spLocks noGrp="1"/>
          </p:cNvSpPr>
          <p:nvPr>
            <p:ph idx="1"/>
          </p:nvPr>
        </p:nvSpPr>
        <p:spPr>
          <a:xfrm>
            <a:off x="3419872" y="2204864"/>
            <a:ext cx="5382369" cy="4294312"/>
          </a:xfrm>
        </p:spPr>
        <p:txBody>
          <a:bodyPr>
            <a:normAutofit fontScale="92500"/>
          </a:bodyPr>
          <a:lstStyle/>
          <a:p>
            <a:pPr indent="0">
              <a:buNone/>
            </a:pPr>
            <a:r>
              <a:rPr lang="en-ZA" sz="2400" dirty="0" smtClean="0"/>
              <a:t>“</a:t>
            </a:r>
            <a:r>
              <a:rPr lang="en-GB" sz="2400" dirty="0" smtClean="0"/>
              <a:t>... </a:t>
            </a:r>
            <a:r>
              <a:rPr lang="en-GB" sz="2800" dirty="0" smtClean="0"/>
              <a:t>what is really needed is for the community to participate in the process [of inventorying]... If the inscription takes place without dialogue with the community ... I wonder whether there will actually be any involvement in safeguarding ...” </a:t>
            </a:r>
          </a:p>
          <a:p>
            <a:pPr indent="0">
              <a:buNone/>
            </a:pPr>
            <a:endParaRPr lang="en-GB" sz="2800" dirty="0"/>
          </a:p>
          <a:p>
            <a:pPr indent="0">
              <a:buNone/>
            </a:pPr>
            <a:r>
              <a:rPr lang="en-ZA" sz="2800" dirty="0" smtClean="0"/>
              <a:t>Dr </a:t>
            </a:r>
            <a:r>
              <a:rPr lang="en-ZA" sz="2800" dirty="0"/>
              <a:t>Londres Fonseca (IPHAN - Brazil) </a:t>
            </a:r>
            <a:endParaRPr lang="en-ZA" sz="2800" dirty="0" smtClean="0"/>
          </a:p>
        </p:txBody>
      </p:sp>
      <p:pic>
        <p:nvPicPr>
          <p:cNvPr id="30722" name="Picture 2"/>
          <p:cNvPicPr>
            <a:picLocks noChangeAspect="1" noChangeArrowheads="1"/>
          </p:cNvPicPr>
          <p:nvPr/>
        </p:nvPicPr>
        <p:blipFill>
          <a:blip r:embed="rId3" cstate="screen"/>
          <a:srcRect/>
          <a:stretch>
            <a:fillRect/>
          </a:stretch>
        </p:blipFill>
        <p:spPr bwMode="auto">
          <a:xfrm>
            <a:off x="357188" y="223838"/>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9176</TotalTime>
  <Words>1298</Words>
  <Application>Microsoft Office PowerPoint</Application>
  <PresentationFormat>On-screen Show (4:3)</PresentationFormat>
  <Paragraphs>150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In this presentation ...</vt:lpstr>
      <vt:lpstr>What can go wrong: the ICBG Maya project</vt:lpstr>
      <vt:lpstr>Community participation WHY?</vt:lpstr>
      <vt:lpstr>What the Convention and the ODs say (and don’t say)</vt:lpstr>
      <vt:lpstr>Roles of States and rights of  Communities</vt:lpstr>
      <vt:lpstr>Community participation in what?</vt:lpstr>
      <vt:lpstr>Community participation in identification, inventorying and safeguarding </vt:lpstr>
      <vt:lpstr>Community participation in inventorying</vt:lpstr>
      <vt:lpstr>Documenting Subanen indigenous knowledge (Philippines)</vt:lpstr>
      <vt:lpstr>Community participation in awareness-raising </vt:lpstr>
      <vt:lpstr>Community participation in nominations and international assistance requests</vt:lpstr>
      <vt:lpstr>Traditions of the Otomí-Chichimecas (Mexico) </vt:lpstr>
      <vt:lpstr>Cantu in Paghjella nomination (Corsica/France)</vt:lpstr>
      <vt:lpstr>Traditions of the Mijikenda (Kenya)</vt:lpstr>
      <vt:lpstr>Mechanisms of community participation and consent</vt:lpstr>
      <vt:lpstr>Identifying the communities concerned</vt:lpstr>
      <vt:lpstr>Identifying community representatives</vt:lpstr>
      <vt:lpstr>Case Study: The Patum of Berga </vt:lpstr>
      <vt:lpstr>Community participation </vt:lpstr>
      <vt:lpstr>Free, prior and informed consent</vt:lpstr>
      <vt:lpstr>Protecting the rights of communities </vt:lpstr>
      <vt:lpstr>Ensuring communities benefit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Proschan</dc:creator>
  <cp:lastModifiedBy>Harriet</cp:lastModifiedBy>
  <cp:revision>501</cp:revision>
  <dcterms:created xsi:type="dcterms:W3CDTF">2005-02-22T14:41:20Z</dcterms:created>
  <dcterms:modified xsi:type="dcterms:W3CDTF">2011-05-16T13:23:49Z</dcterms:modified>
</cp:coreProperties>
</file>